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99"/>
  </p:notesMasterIdLst>
  <p:handoutMasterIdLst>
    <p:handoutMasterId r:id="rId100"/>
  </p:handoutMasterIdLst>
  <p:sldIdLst>
    <p:sldId id="257" r:id="rId2"/>
    <p:sldId id="549" r:id="rId3"/>
    <p:sldId id="525" r:id="rId4"/>
    <p:sldId id="527" r:id="rId5"/>
    <p:sldId id="432" r:id="rId6"/>
    <p:sldId id="433" r:id="rId7"/>
    <p:sldId id="271" r:id="rId8"/>
    <p:sldId id="288" r:id="rId9"/>
    <p:sldId id="295" r:id="rId10"/>
    <p:sldId id="419" r:id="rId11"/>
    <p:sldId id="420" r:id="rId12"/>
    <p:sldId id="528" r:id="rId13"/>
    <p:sldId id="426" r:id="rId14"/>
    <p:sldId id="430" r:id="rId15"/>
    <p:sldId id="424" r:id="rId16"/>
    <p:sldId id="427" r:id="rId17"/>
    <p:sldId id="429" r:id="rId18"/>
    <p:sldId id="428" r:id="rId19"/>
    <p:sldId id="399" r:id="rId20"/>
    <p:sldId id="442" r:id="rId21"/>
    <p:sldId id="443" r:id="rId22"/>
    <p:sldId id="445" r:id="rId23"/>
    <p:sldId id="401" r:id="rId24"/>
    <p:sldId id="425" r:id="rId25"/>
    <p:sldId id="422" r:id="rId26"/>
    <p:sldId id="400" r:id="rId27"/>
    <p:sldId id="513" r:id="rId28"/>
    <p:sldId id="402" r:id="rId29"/>
    <p:sldId id="417" r:id="rId30"/>
    <p:sldId id="440" r:id="rId31"/>
    <p:sldId id="403" r:id="rId32"/>
    <p:sldId id="409" r:id="rId33"/>
    <p:sldId id="407" r:id="rId34"/>
    <p:sldId id="408" r:id="rId35"/>
    <p:sldId id="411" r:id="rId36"/>
    <p:sldId id="410" r:id="rId37"/>
    <p:sldId id="412" r:id="rId38"/>
    <p:sldId id="413" r:id="rId39"/>
    <p:sldId id="414" r:id="rId40"/>
    <p:sldId id="415" r:id="rId41"/>
    <p:sldId id="418" r:id="rId42"/>
    <p:sldId id="404" r:id="rId43"/>
    <p:sldId id="435" r:id="rId44"/>
    <p:sldId id="436" r:id="rId45"/>
    <p:sldId id="438" r:id="rId46"/>
    <p:sldId id="515" r:id="rId47"/>
    <p:sldId id="516" r:id="rId48"/>
    <p:sldId id="439" r:id="rId49"/>
    <p:sldId id="514" r:id="rId50"/>
    <p:sldId id="405" r:id="rId51"/>
    <p:sldId id="542" r:id="rId52"/>
    <p:sldId id="543" r:id="rId53"/>
    <p:sldId id="544" r:id="rId54"/>
    <p:sldId id="546" r:id="rId55"/>
    <p:sldId id="545" r:id="rId56"/>
    <p:sldId id="547" r:id="rId57"/>
    <p:sldId id="548" r:id="rId58"/>
    <p:sldId id="406" r:id="rId59"/>
    <p:sldId id="529" r:id="rId60"/>
    <p:sldId id="530" r:id="rId61"/>
    <p:sldId id="517" r:id="rId62"/>
    <p:sldId id="518" r:id="rId63"/>
    <p:sldId id="524" r:id="rId64"/>
    <p:sldId id="487" r:id="rId65"/>
    <p:sldId id="539" r:id="rId66"/>
    <p:sldId id="486" r:id="rId67"/>
    <p:sldId id="485" r:id="rId68"/>
    <p:sldId id="540" r:id="rId69"/>
    <p:sldId id="490" r:id="rId70"/>
    <p:sldId id="446" r:id="rId71"/>
    <p:sldId id="484" r:id="rId72"/>
    <p:sldId id="492" r:id="rId73"/>
    <p:sldId id="493" r:id="rId74"/>
    <p:sldId id="489" r:id="rId75"/>
    <p:sldId id="498" r:id="rId76"/>
    <p:sldId id="499" r:id="rId77"/>
    <p:sldId id="500" r:id="rId78"/>
    <p:sldId id="501" r:id="rId79"/>
    <p:sldId id="502" r:id="rId80"/>
    <p:sldId id="508" r:id="rId81"/>
    <p:sldId id="505" r:id="rId82"/>
    <p:sldId id="509" r:id="rId83"/>
    <p:sldId id="506" r:id="rId84"/>
    <p:sldId id="510" r:id="rId85"/>
    <p:sldId id="507" r:id="rId86"/>
    <p:sldId id="511" r:id="rId87"/>
    <p:sldId id="512" r:id="rId88"/>
    <p:sldId id="503" r:id="rId89"/>
    <p:sldId id="504" r:id="rId90"/>
    <p:sldId id="532" r:id="rId91"/>
    <p:sldId id="533" r:id="rId92"/>
    <p:sldId id="535" r:id="rId93"/>
    <p:sldId id="537" r:id="rId94"/>
    <p:sldId id="536" r:id="rId95"/>
    <p:sldId id="534" r:id="rId96"/>
    <p:sldId id="531" r:id="rId97"/>
    <p:sldId id="441" r:id="rId98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2" autoAdjust="0"/>
  </p:normalViewPr>
  <p:slideViewPr>
    <p:cSldViewPr snapToGrid="0">
      <p:cViewPr varScale="1">
        <p:scale>
          <a:sx n="101" d="100"/>
          <a:sy n="101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46A65-B51B-48F2-81EA-B36B8BB783B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68167-C806-4210-AE9A-267DF9582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7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E871D-FEF2-410A-A1CF-959FAD16B7C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39838"/>
            <a:ext cx="5954712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599" y="4777366"/>
            <a:ext cx="5335893" cy="39090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FAE22-915C-49EA-941B-C6F28CFF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8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Wouter van Ooijen,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too</a:t>
            </a:r>
            <a:r>
              <a:rPr lang="nl-NL" baseline="0" dirty="0"/>
              <a:t> </a:t>
            </a:r>
            <a:r>
              <a:rPr lang="nl-NL" baseline="0" dirty="0" err="1"/>
              <a:t>difficult</a:t>
            </a:r>
            <a:r>
              <a:rPr lang="nl-NL" baseline="0" dirty="0"/>
              <a:t> </a:t>
            </a:r>
            <a:r>
              <a:rPr lang="nl-NL" baseline="0" dirty="0" err="1"/>
              <a:t>Woooter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do</a:t>
            </a:r>
          </a:p>
          <a:p>
            <a:r>
              <a:rPr lang="nl-NL" baseline="0" dirty="0" err="1"/>
              <a:t>Backgroundf</a:t>
            </a:r>
            <a:r>
              <a:rPr lang="nl-NL" baseline="0" dirty="0"/>
              <a:t> Computer </a:t>
            </a:r>
            <a:r>
              <a:rPr lang="nl-NL" baseline="0" dirty="0" err="1"/>
              <a:t>Science</a:t>
            </a:r>
            <a:r>
              <a:rPr lang="nl-NL" baseline="0" dirty="0"/>
              <a:t>, </a:t>
            </a:r>
            <a:r>
              <a:rPr lang="nl-NL" baseline="0" dirty="0" err="1"/>
              <a:t>passion</a:t>
            </a:r>
            <a:r>
              <a:rPr lang="nl-NL" baseline="0" dirty="0"/>
              <a:t> electronics </a:t>
            </a:r>
            <a:r>
              <a:rPr lang="nl-NL" baseline="0" dirty="0" err="1"/>
              <a:t>and</a:t>
            </a:r>
            <a:r>
              <a:rPr lang="nl-NL" baseline="0" dirty="0"/>
              <a:t> hardware/software borderland</a:t>
            </a:r>
          </a:p>
          <a:p>
            <a:r>
              <a:rPr lang="nl-NL" dirty="0" err="1"/>
              <a:t>Polytechnics</a:t>
            </a:r>
            <a:r>
              <a:rPr lang="nl-NL" dirty="0"/>
              <a:t> </a:t>
            </a:r>
          </a:p>
          <a:p>
            <a:r>
              <a:rPr lang="nl-NL" dirty="0"/>
              <a:t>Technical</a:t>
            </a:r>
            <a:r>
              <a:rPr lang="nl-NL" baseline="0" dirty="0"/>
              <a:t> </a:t>
            </a:r>
            <a:r>
              <a:rPr lang="nl-NL" baseline="0" dirty="0" err="1"/>
              <a:t>Informatics</a:t>
            </a:r>
            <a:r>
              <a:rPr lang="nl-NL" baseline="0" dirty="0"/>
              <a:t>, s</a:t>
            </a:r>
            <a:r>
              <a:rPr lang="nl-NL" dirty="0"/>
              <a:t>mall specialization</a:t>
            </a:r>
            <a:r>
              <a:rPr lang="nl-NL" baseline="0" dirty="0"/>
              <a:t>~30-50 </a:t>
            </a:r>
            <a:r>
              <a:rPr lang="nl-NL" baseline="0" dirty="0" err="1"/>
              <a:t>std</a:t>
            </a:r>
            <a:r>
              <a:rPr lang="nl-NL" baseline="0" dirty="0"/>
              <a:t> </a:t>
            </a:r>
            <a:r>
              <a:rPr lang="nl-NL" baseline="0" dirty="0" err="1"/>
              <a:t>annually</a:t>
            </a:r>
            <a:endParaRPr lang="nl-NL" baseline="0" dirty="0"/>
          </a:p>
          <a:p>
            <a:r>
              <a:rPr lang="nl-NL" baseline="0" dirty="0"/>
              <a:t>I </a:t>
            </a:r>
            <a:r>
              <a:rPr lang="nl-NL" baseline="0" dirty="0" err="1"/>
              <a:t>am</a:t>
            </a:r>
            <a:r>
              <a:rPr lang="nl-NL" baseline="0" dirty="0"/>
              <a:t> NOT </a:t>
            </a:r>
            <a:r>
              <a:rPr lang="nl-NL" baseline="0" dirty="0" err="1"/>
              <a:t>working</a:t>
            </a:r>
            <a:r>
              <a:rPr lang="nl-NL" baseline="0" dirty="0"/>
              <a:t> in </a:t>
            </a:r>
            <a:r>
              <a:rPr lang="nl-NL" baseline="0" dirty="0" err="1"/>
              <a:t>industry</a:t>
            </a:r>
            <a:r>
              <a:rPr lang="nl-NL" baseline="0" dirty="0"/>
              <a:t>, I guide </a:t>
            </a:r>
            <a:r>
              <a:rPr lang="nl-NL" baseline="0" dirty="0" err="1"/>
              <a:t>the</a:t>
            </a:r>
            <a:r>
              <a:rPr lang="nl-NL" baseline="0" dirty="0"/>
              <a:t> next </a:t>
            </a:r>
            <a:r>
              <a:rPr lang="nl-NL" baseline="0" dirty="0" err="1"/>
              <a:t>generations</a:t>
            </a:r>
            <a:r>
              <a:rPr lang="nl-NL" baseline="0" dirty="0"/>
              <a:t> </a:t>
            </a:r>
            <a:r>
              <a:rPr lang="nl-NL" baseline="0" dirty="0" err="1"/>
              <a:t>into</a:t>
            </a:r>
            <a:r>
              <a:rPr lang="nl-NL" baseline="0" dirty="0"/>
              <a:t> </a:t>
            </a:r>
            <a:r>
              <a:rPr lang="nl-NL" baseline="0" dirty="0" err="1"/>
              <a:t>inductry</a:t>
            </a:r>
            <a:r>
              <a:rPr lang="nl-NL" baseline="0" dirty="0"/>
              <a:t>. </a:t>
            </a:r>
            <a:r>
              <a:rPr lang="nl-NL" baseline="0"/>
              <a:t>I hope </a:t>
            </a:r>
            <a:r>
              <a:rPr lang="nl-NL" baseline="0" dirty="0"/>
              <a:t>well </a:t>
            </a:r>
            <a:r>
              <a:rPr lang="nl-NL" baseline="0" dirty="0" err="1"/>
              <a:t>prepared</a:t>
            </a:r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5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7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23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0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4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2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Furby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power plant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7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40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16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05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53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Nuclear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qiock</a:t>
            </a:r>
            <a:r>
              <a:rPr lang="nl-NL" dirty="0"/>
              <a:t> responses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2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7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83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050622" y="6356350"/>
            <a:ext cx="1090040" cy="39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772690"/>
            <a:ext cx="2743200" cy="365125"/>
          </a:xfrm>
        </p:spPr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38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D5F1-57C3-4A24-839B-8DC9B634649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141981" y="6382921"/>
            <a:ext cx="11823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3A1E7CD-4CAB-4694-84D9-ECE29CE86885}" type="slidenum">
              <a:rPr lang="nl-NL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nl-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nl-NL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20.jpe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68694" y="6047884"/>
            <a:ext cx="13550630" cy="683898"/>
          </a:xfrm>
        </p:spPr>
        <p:txBody>
          <a:bodyPr>
            <a:normAutofit/>
          </a:bodyPr>
          <a:lstStyle/>
          <a:p>
            <a:r>
              <a:rPr lang="nl-NL" sz="3200" dirty="0" err="1">
                <a:latin typeface="Arial" panose="020B0604020202020204" pitchFamily="34" charset="0"/>
                <a:cs typeface="Arial" panose="020B0604020202020204" pitchFamily="34" charset="0"/>
              </a:rPr>
              <a:t>emBO</a:t>
            </a:r>
            <a:r>
              <a:rPr lang="nl-NL" sz="3200" dirty="0">
                <a:latin typeface="Arial" panose="020B0604020202020204" pitchFamily="34" charset="0"/>
                <a:cs typeface="Arial" panose="020B0604020202020204" pitchFamily="34" charset="0"/>
              </a:rPr>
              <a:t>++ 2019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0338"/>
            <a:ext cx="11895748" cy="1655762"/>
          </a:xfrm>
        </p:spPr>
        <p:txBody>
          <a:bodyPr>
            <a:noAutofit/>
          </a:bodyPr>
          <a:lstStyle/>
          <a:p>
            <a:r>
              <a:rPr lang="en-GB" sz="8000" b="1" dirty="0"/>
              <a:t>embedded C++ </a:t>
            </a:r>
          </a:p>
          <a:p>
            <a:r>
              <a:rPr lang="en-GB" sz="8000" b="1" dirty="0"/>
              <a:t>for </a:t>
            </a:r>
          </a:p>
          <a:p>
            <a:r>
              <a:rPr lang="en-GB" sz="8000" b="1" dirty="0"/>
              <a:t>embedded C programmers</a:t>
            </a:r>
            <a:endParaRPr 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03" y="4149728"/>
            <a:ext cx="1561704" cy="1992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7918" y="4168344"/>
            <a:ext cx="72471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 van Ooijen MSc (ir)</a:t>
            </a: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Hogeschool Utrecht, Netherlands, </a:t>
            </a: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senior </a:t>
            </a:r>
            <a:r>
              <a:rPr lang="nl-NL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Computer Engineering</a:t>
            </a:r>
          </a:p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SG14 member</a:t>
            </a:r>
            <a:endParaRPr lang="nl-N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wouter.vanooijen@hu.nl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Afbeeldingsresultaat voor hu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184" y="4128164"/>
            <a:ext cx="1954441" cy="961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5262A-E00F-4F9E-8203-AC99243C0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184" y="5183122"/>
            <a:ext cx="1996903" cy="9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 bwMode="auto">
          <a:xfrm>
            <a:off x="1974408" y="2724484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23008" y="2238269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11340" y="2238269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86" y="2870885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3" y="3274486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01" y="2883448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08" y="2883448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31092" y="2246653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73" y="2066434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27" y="2094253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74" y="2146622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44" y="2183754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1754661" y="1760706"/>
            <a:ext cx="3352800" cy="2419232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196820" y="4780803"/>
            <a:ext cx="6238725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Bare metal, no (separate) OS </a:t>
            </a:r>
          </a:p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Kb RAM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ROM (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Mb)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0772" y="1438988"/>
            <a:ext cx="892904" cy="11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6" y="1218661"/>
            <a:ext cx="6412669" cy="476081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56" y="2114867"/>
            <a:ext cx="7137023" cy="42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0513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Embedded languages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930690" y="3006809"/>
            <a:ext cx="452604" cy="1701377"/>
          </a:xfrm>
          <a:prstGeom prst="rightBrace">
            <a:avLst>
              <a:gd name="adj1" fmla="val 12632"/>
              <a:gd name="adj2" fmla="val 50000"/>
            </a:avLst>
          </a:prstGeom>
          <a:ln w="666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7762513" y="3472212"/>
            <a:ext cx="2669288" cy="152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169" y="200147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0" dirty="0" smtClean="0"/>
              <a:t>C </a:t>
            </a:r>
            <a:r>
              <a:rPr lang="nl-NL" sz="22000" dirty="0" smtClean="0">
                <a:sym typeface="Wingdings" panose="05000000000000000000" pitchFamily="2" charset="2"/>
              </a:rPr>
              <a:t> C++</a:t>
            </a:r>
            <a:endParaRPr lang="nl-NL" sz="22000" dirty="0"/>
          </a:p>
        </p:txBody>
      </p:sp>
    </p:spTree>
    <p:extLst>
      <p:ext uri="{BB962C8B-B14F-4D97-AF65-F5344CB8AC3E}">
        <p14:creationId xmlns:p14="http://schemas.microsoft.com/office/powerpoint/2010/main" val="11701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fference Between C And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0" y="286138"/>
            <a:ext cx="7200124" cy="40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826341" y="1532960"/>
            <a:ext cx="1857982" cy="77821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9CD0FB-E73C-4B80-8AFC-239AEB6C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73" y="2734648"/>
            <a:ext cx="7531658" cy="37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448" y="46300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 the opposition: </a:t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stick to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6273" y="2160879"/>
            <a:ext cx="10782782" cy="1200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Some good ones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43" y="2259341"/>
            <a:ext cx="80010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450" y="3459601"/>
            <a:ext cx="78105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66" y="4782969"/>
            <a:ext cx="809625" cy="1828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30533" y="3459601"/>
            <a:ext cx="10782782" cy="132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debatable ones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30533" y="4782969"/>
            <a:ext cx="10782782" cy="107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Some bad ones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048" y="586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Stick to C : some good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(good, mandated, … ) C++ compiler available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required (by the customer, law, insurance, …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Your code relies on Variable Length Arrays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548" y="4336848"/>
            <a:ext cx="8001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486898">
            <a:off x="4263045" y="1669976"/>
            <a:ext cx="3622679" cy="1474657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GCC targets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4224" y="3570703"/>
            <a:ext cx="7103895" cy="24118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8051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AVR library support is minimal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48058">
            <a:off x="5191288" y="-2594976"/>
            <a:ext cx="1328655" cy="1202803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32804F-5C9F-4BEE-A92D-12930504C80F}"/>
              </a:ext>
            </a:extLst>
          </p:cNvPr>
          <p:cNvSpPr txBox="1">
            <a:spLocks/>
          </p:cNvSpPr>
          <p:nvPr/>
        </p:nvSpPr>
        <p:spPr>
          <a:xfrm>
            <a:off x="7351387" y="-80593"/>
            <a:ext cx="5269237" cy="1579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(good, mandated, … ) C++ compiler available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 is required (by the customer, law, insurance, …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Your code relies on Variable Length Arrays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fbeeldingsresultaat voor c requi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72" y="1717583"/>
            <a:ext cx="6491427" cy="45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1970847" y="3652249"/>
            <a:ext cx="5918077" cy="519527"/>
          </a:xfrm>
          <a:prstGeom prst="line">
            <a:avLst/>
          </a:prstGeom>
          <a:ln w="2222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175599" y="2425153"/>
            <a:ext cx="1893780" cy="2454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ACAFB4-C6CE-4E3D-90DE-7E0C2BA55DEC}"/>
              </a:ext>
            </a:extLst>
          </p:cNvPr>
          <p:cNvSpPr txBox="1">
            <a:spLocks/>
          </p:cNvSpPr>
          <p:nvPr/>
        </p:nvSpPr>
        <p:spPr>
          <a:xfrm>
            <a:off x="7520115" y="-710"/>
            <a:ext cx="5269237" cy="136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(good, mandated, … ) C++ compiler available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is required (by the customer, law, insurance, … 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Your code relies on Variable Length Arrays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Variable Length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414" y="4673297"/>
            <a:ext cx="10782782" cy="113561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Mandatory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 C99, optional in later versions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 in standard C++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Available in GCC as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798985" y="1976031"/>
            <a:ext cx="8802215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f(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){</a:t>
            </a:r>
          </a:p>
          <a:p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</a:p>
          <a:p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C1F754-60F1-420E-BE73-8780F959AABC}"/>
              </a:ext>
            </a:extLst>
          </p:cNvPr>
          <p:cNvSpPr txBox="1">
            <a:spLocks/>
          </p:cNvSpPr>
          <p:nvPr/>
        </p:nvSpPr>
        <p:spPr>
          <a:xfrm>
            <a:off x="7362855" y="-79106"/>
            <a:ext cx="5269237" cy="136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(good, mandated, … ) C++ compiler available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 is required (by the customer, law, insurance, … )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code relies on Variable Length Arrays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use C : some temporary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existing C code base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C++ programmers available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guidelines, books, courses, etc. for C++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711" y="4387875"/>
            <a:ext cx="8001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466725"/>
            <a:ext cx="561975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6" y="1733549"/>
            <a:ext cx="9582321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23825"/>
            <a:ext cx="338115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8" y="1733549"/>
            <a:ext cx="1602970" cy="1695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786" y="1733549"/>
            <a:ext cx="9582321" cy="481415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971758" y="5937738"/>
            <a:ext cx="9858375" cy="642207"/>
          </a:xfrm>
          <a:prstGeom prst="roundRect">
            <a:avLst/>
          </a:prstGeom>
          <a:noFill/>
          <a:ln w="920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71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22" y="239722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throw your C away!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8696" y="177151"/>
            <a:ext cx="4515769" cy="1561033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C code base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C++ programmers available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guidelines, books, courses, etc. for C++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70631" y="4506908"/>
            <a:ext cx="10782782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the lowest ambition: compile your C as C++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457" y="1832185"/>
            <a:ext cx="2492299" cy="24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48" y="147397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C++ programmers available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8696" y="177151"/>
            <a:ext cx="4515769" cy="1561033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existing C code base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C++ programmers available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guidelines, books, courses, etc. for C++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56406" y="3035009"/>
            <a:ext cx="8338126" cy="2289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ask your programmers, you might be surprised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get some (good luck…)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get training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begin with the small steps</a:t>
            </a:r>
          </a:p>
        </p:txBody>
      </p:sp>
    </p:spTree>
    <p:extLst>
      <p:ext uri="{BB962C8B-B14F-4D97-AF65-F5344CB8AC3E}">
        <p14:creationId xmlns:p14="http://schemas.microsoft.com/office/powerpoint/2010/main" val="2317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8" y="13914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guidelines, books, courses, …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8696" y="177151"/>
            <a:ext cx="4515769" cy="1561033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arge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existing C code base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C++ programmers available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guidelines, books, courses, etc. for C++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2323" y="2882925"/>
            <a:ext cx="7040061" cy="282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again, start with the small steps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some material &amp;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844" y="1475124"/>
            <a:ext cx="3214678" cy="1615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844" y="3229130"/>
            <a:ext cx="3180503" cy="163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44" y="4998630"/>
            <a:ext cx="3197591" cy="14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use C : some debatable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is larger, hence code is less easy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makes code execution less predictable (debug)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91" y="4391632"/>
            <a:ext cx="781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048" y="586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Yes, C++ is large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058" y="3463698"/>
            <a:ext cx="5252859" cy="1589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2" descr="Afbeeldingsresultaat voor c to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0" y="2194490"/>
            <a:ext cx="10973950" cy="36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B85D84-506D-4EAD-B026-6E12CFBDEE2F}"/>
              </a:ext>
            </a:extLst>
          </p:cNvPr>
          <p:cNvSpPr txBox="1">
            <a:spLocks/>
          </p:cNvSpPr>
          <p:nvPr/>
        </p:nvSpPr>
        <p:spPr>
          <a:xfrm>
            <a:off x="7114041" y="145227"/>
            <a:ext cx="5077959" cy="114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 is larger, hence code is less easy to read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C++ makes code execution less predictable (debug)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349" y="8595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Development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13" y="2259431"/>
            <a:ext cx="5384861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EE / C – style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you do – down to assembly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Write quickly, you’ll need the time later on for debugging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effect is what you observe (UB is just another compiler feature)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it works, don’t touch 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Big vendor selling points: debuggers, generators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1374" y="2259431"/>
            <a:ext cx="5384861" cy="414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 / C++ - style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Build and use abstractions that you trust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Write carefully, review, test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effect is what it should be (no UB allowed)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the source is not right, correct it (and re-test)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 don’t even have a debugger for any of the chips I use…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C3375D-959F-44BD-917A-0F34D5615AFD}"/>
              </a:ext>
            </a:extLst>
          </p:cNvPr>
          <p:cNvSpPr txBox="1">
            <a:spLocks/>
          </p:cNvSpPr>
          <p:nvPr/>
        </p:nvSpPr>
        <p:spPr>
          <a:xfrm>
            <a:off x="7235339" y="0"/>
            <a:ext cx="5077959" cy="114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C++ is larger, hence code is less easy to read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 makes code execution less predictable (debug)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Afbeeldingsresultaat voor oscillosc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3" y="996365"/>
            <a:ext cx="1526037" cy="12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beeldingsresultaat voor diagram class white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784" y="1214946"/>
            <a:ext cx="203743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0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use C : some bad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++ is slower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produces larger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executables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Use your toolchain appropriately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355" y="4270906"/>
            <a:ext cx="8096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5" y="4813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Afbeeldingsresultaat voor cold turkey">
            <a:extLst>
              <a:ext uri="{FF2B5EF4-FFF2-40B4-BE49-F238E27FC236}">
                <a16:creationId xmlns:a16="http://schemas.microsoft.com/office/drawing/2014/main" id="{5EBE4191-1E11-4E7D-8C7B-EE65015A52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343944"/>
            <a:ext cx="2997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sresultaat voor salami techniques">
            <a:extLst>
              <a:ext uri="{FF2B5EF4-FFF2-40B4-BE49-F238E27FC236}">
                <a16:creationId xmlns:a16="http://schemas.microsoft.com/office/drawing/2014/main" id="{0BEFB43B-C70B-413B-A15B-BA098D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9" y="2343944"/>
            <a:ext cx="396293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609" y="75501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Cold Turkey 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start a new project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016" y="2568592"/>
            <a:ext cx="8740949" cy="32096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the right people (might be tricky):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rely on C-style EE’s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Don’t rely on C++-desktop style CS’s.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Fresh students, hobbyists, outside help,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Don’t feel obliged to use the full language!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Afbeeldingsresultaat voor cold turkey">
            <a:extLst>
              <a:ext uri="{FF2B5EF4-FFF2-40B4-BE49-F238E27FC236}">
                <a16:creationId xmlns:a16="http://schemas.microsoft.com/office/drawing/2014/main" id="{5EBE4191-1E11-4E7D-8C7B-EE65015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711" y="315884"/>
            <a:ext cx="2750586" cy="24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C++ features to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442" y="1849433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(probably) avoid: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RTTI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heap (free store), hence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exceptions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 containers (except std::array&lt;&gt;)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floating point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web.extension.illinois.edu/homecompost/images/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63" y="2815240"/>
            <a:ext cx="1579449" cy="9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72" y="3492028"/>
            <a:ext cx="2094393" cy="855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http://sandbox.mc.edu/~bennet/cs110/textbook/store_s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65" y="5029566"/>
            <a:ext cx="2053647" cy="991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457BF-E928-477C-88A1-CEA8A484A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072" y="212758"/>
            <a:ext cx="2094393" cy="20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72750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994" y="2496420"/>
            <a:ext cx="10162498" cy="2087304"/>
          </a:xfrm>
        </p:spPr>
        <p:txBody>
          <a:bodyPr>
            <a:noAutofit/>
          </a:bodyPr>
          <a:lstStyle/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C++</a:t>
            </a:r>
          </a:p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C++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OO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2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357" y="750955"/>
            <a:ext cx="10526971" cy="2260127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Salami technique 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small steps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(world domination has to wait)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356" y="3507770"/>
            <a:ext cx="10782782" cy="381642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Low-impact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(don’t disturb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C-culture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 much)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Medium-impact (expect some resistance..)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OO (familiar to non-embedded C++ programmers)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Modern (keep an expert nearby)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salami techniques">
            <a:extLst>
              <a:ext uri="{FF2B5EF4-FFF2-40B4-BE49-F238E27FC236}">
                <a16:creationId xmlns:a16="http://schemas.microsoft.com/office/drawing/2014/main" id="{0BEFB43B-C70B-413B-A15B-BA098D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9" y="681043"/>
            <a:ext cx="3120501" cy="21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8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Low-impact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113" y="1959280"/>
            <a:ext cx="10782782" cy="38164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const correctness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constexpr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Afbeeldingsresultaat voor low-hanging fruit">
            <a:extLst>
              <a:ext uri="{FF2B5EF4-FFF2-40B4-BE49-F238E27FC236}">
                <a16:creationId xmlns:a16="http://schemas.microsoft.com/office/drawing/2014/main" id="{B7CF4CCC-634D-49F6-9E98-968DA78D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60" y="209550"/>
            <a:ext cx="1701514" cy="19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const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9280"/>
            <a:ext cx="10782782" cy="1135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const is read-only.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C, ”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abcd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is a (non-const) char pointer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838200" y="3528436"/>
            <a:ext cx="10861211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clear( char * s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s[ 0 ] = ’\0’;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clear( ”Hello world”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Binary 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9280"/>
            <a:ext cx="10782782" cy="1135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purpose of code is to be readable.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base you choose conveys information about the value.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values are simply bits.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838201" y="3528436"/>
            <a:ext cx="9630508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0b1011  // a bit mask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083     // not written by me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0x0B    // a value, but not for a calculation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     // the quantity 11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separators in literals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9281"/>
            <a:ext cx="10782782" cy="1135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can’t quickly read numbers with a large number of digits.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838200" y="3528436"/>
            <a:ext cx="10861211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wait_ns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( 1000000000 ); // one second (if I got the 0’s right)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wait_ns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( 1000 * 1000 * 1000 ); // don’t worry, it’s a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-expression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wait_ns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( 1’000’000’000 );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65395" y="1754744"/>
            <a:ext cx="8365743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mygreatlibrary_importantfunction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...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3" y="3515090"/>
            <a:ext cx="8365745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style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mygreatlibrary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importantfunction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 . . .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65395" y="1754744"/>
            <a:ext cx="6935556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mygreatlibrary_importantfunction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2" y="4694184"/>
            <a:ext cx="6935559" cy="1631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or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mygreatlibrary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importantfunction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E94F6-C109-46C5-928F-ADCA66EDF492}"/>
              </a:ext>
            </a:extLst>
          </p:cNvPr>
          <p:cNvSpPr txBox="1"/>
          <p:nvPr/>
        </p:nvSpPr>
        <p:spPr>
          <a:xfrm>
            <a:off x="665394" y="3224464"/>
            <a:ext cx="693555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style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mygreatlibrary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importantfunction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65394" y="1426498"/>
            <a:ext cx="8926282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 / old C++ style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color 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color_black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color_white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color_red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... };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player 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player_white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player_black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paint( color c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paint(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player_white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4" y="3767995"/>
            <a:ext cx="8926282" cy="2862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new C++ style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color { black, white, red, ... };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player { white, black 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paint( color c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paint( white );          // compiler error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paint( player::white );  // compiler error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paint( color::white );  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By-reference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65393" y="1426498"/>
            <a:ext cx="7640407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* p ){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*p++;    // did I get that right?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&amp;n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4" y="4138840"/>
            <a:ext cx="7640406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style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&amp; p ){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p++;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n ); // some C folks find this annoying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43" y="2527086"/>
            <a:ext cx="11374207" cy="303475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micro-controllers have 4-16 times more FLASH than RAM.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value in FLASH can’t accidentally be overwritten.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Calculating (even at start-up) takes time (and FLASH).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 am no good at excel and cut-n-paste.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 want as much in FLASH as possible!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8000" dirty="0" err="1" smtClean="0"/>
              <a:t>embedded</a:t>
            </a:r>
            <a:endParaRPr lang="nl-NL" sz="18000" dirty="0"/>
          </a:p>
        </p:txBody>
      </p:sp>
    </p:spTree>
    <p:extLst>
      <p:ext uri="{BB962C8B-B14F-4D97-AF65-F5344CB8AC3E}">
        <p14:creationId xmlns:p14="http://schemas.microsoft.com/office/powerpoint/2010/main" val="31696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CBE5-380F-43E8-8C1A-300E20234A81}"/>
              </a:ext>
            </a:extLst>
          </p:cNvPr>
          <p:cNvSpPr txBox="1"/>
          <p:nvPr/>
        </p:nvSpPr>
        <p:spPr>
          <a:xfrm>
            <a:off x="665394" y="1317371"/>
            <a:ext cx="9059632" cy="5016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pow( double v,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 n == 0 )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? 1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v * pow( v, n - 1 );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 n ==  0 )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? 1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n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n - 1 );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sine( double angle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double value = 0;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2 ){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value += ((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 4 ) == 1 ? 1 : -1 ) * pow( angle,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value;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42B14-2F3C-448F-995C-F249FD2E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10" y="2845781"/>
            <a:ext cx="6362700" cy="12858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711653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93" y="5340624"/>
            <a:ext cx="11374207" cy="11963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run-time calculation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floating-point code linked in!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CBE5-380F-43E8-8C1A-300E20234A81}"/>
              </a:ext>
            </a:extLst>
          </p:cNvPr>
          <p:cNvSpPr txBox="1"/>
          <p:nvPr/>
        </p:nvSpPr>
        <p:spPr>
          <a:xfrm>
            <a:off x="665393" y="1531555"/>
            <a:ext cx="8954857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pi = 3.14;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height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&gt;( 1000 * sine( 2 * pi / 12 ));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wait for the terminal emulator to start up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( 1'000 );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"1000 * sin( 30 ) = " &lt;&lt; height &lt;&lt; "\n";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69364" y="-41045"/>
            <a:ext cx="2322662" cy="256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correctness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Medium-impact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Abstract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Types (private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93" y="5373688"/>
            <a:ext cx="11374207" cy="65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 a very personal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732069" y="1328112"/>
            <a:ext cx="578303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( 42 );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print_double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( 3.14 );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print_string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”Hello”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4" y="3350900"/>
            <a:ext cx="5849706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style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print( 42 );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print( 3.14 );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”Hello”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493835" y="53840"/>
            <a:ext cx="2680069" cy="177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Abstract Data Types (private)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5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Default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93" y="5373688"/>
            <a:ext cx="11374207" cy="65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Also seems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 a very personal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65393" y="1426498"/>
            <a:ext cx="649740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style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print( 42 );               // 42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print_in_field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( 42, -1 );  // 42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print_in_field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( 42, 5 );   // ===42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4" y="3123094"/>
            <a:ext cx="6497406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style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 = -1 );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print( 42 );              // 42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print( 42, 5 );           // ===42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493835" y="53840"/>
            <a:ext cx="2680069" cy="177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Overloading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parameters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Abstract Data Types (private)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Transparent data types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93" y="5723884"/>
            <a:ext cx="11374207" cy="65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hate adjacent parameters of the same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3" y="1508303"/>
            <a:ext cx="612593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y, bool v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x, y, 1 );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x + 1, y + 1, 0 );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3" y="3524662"/>
            <a:ext cx="6125932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y, ... };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1 ), 0 );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93835" y="53840"/>
            <a:ext cx="2680069" cy="177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Overloading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Transparent Data Types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Abstract Data Types (private)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1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770168" y="2432228"/>
            <a:ext cx="9050107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::hd44780(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e, d,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); 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&lt;&lt; "\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fHello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::flush;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4" y="416113"/>
            <a:ext cx="4641277" cy="30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770168" y="2432228"/>
            <a:ext cx="9050107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::hd44780(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e, d,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16, 2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&lt;&lt; "\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fHello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::flush;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324246"/>
            <a:ext cx="4622205" cy="30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Abstract data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665393" y="1508303"/>
            <a:ext cx="7554682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distance = 3246;  // in miles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d;    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duration in seconds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distance;         // oops!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93835" y="53840"/>
            <a:ext cx="2680069" cy="177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Overloading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Data Types (private)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E5DF9E-B328-4D34-B48D-BD2CAEB76E5E}"/>
              </a:ext>
            </a:extLst>
          </p:cNvPr>
          <p:cNvSpPr txBox="1"/>
          <p:nvPr/>
        </p:nvSpPr>
        <p:spPr>
          <a:xfrm>
            <a:off x="360592" y="587240"/>
            <a:ext cx="8316683" cy="59093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GCC diagnostic ignored "-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Wparentheses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GCC optimize ("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rtti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&lt;boost/units/systems/si.hpp&gt;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&lt;boost/units/systems/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/length.hpp&gt;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&lt;boost/units/io.hpp&gt;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auto meter = 1.0 * boost::units::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::meter;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auto s     = 1.0 * boost::units::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::second;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print(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meter / s ) v ){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"velocity = " &lt;&lt; v &lt;&lt; "\n";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gravity = 10.0 * meter / ( s * s 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duration = 2.0 * 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 gravity * duration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93835" y="53840"/>
            <a:ext cx="2680069" cy="177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Overloading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Data Types (private)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9AB5E5-C7CF-409F-895B-E5AE273A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775" y="3659188"/>
            <a:ext cx="3306129" cy="12842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documentation?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errors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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seriousness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78" y="3541827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27" y="3215602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02" y="4594091"/>
            <a:ext cx="2894710" cy="19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00" y="2474919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64" y="3890322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4" y="1431703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92" y="962684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42" y="2011536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73" y="3180941"/>
            <a:ext cx="2117352" cy="25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97" y="1803900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79" y="1345102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279909" y="3184783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fun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10504635" y="3926974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deadly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serious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basic OO: interface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with different implementations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decorators / adapters (run-time composition)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for( :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} (destructors)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OO: a class is just a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325424" y="1587772"/>
            <a:ext cx="5934699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x( x ), y( y ){}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2 );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( 3, 4 );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753209" y="2389968"/>
            <a:ext cx="5934699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this_,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this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_-&gt;x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this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_-&gt;y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a{ 1, 2 };</a:t>
            </a:r>
          </a:p>
          <a:p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b{ 3, 4 };</a:t>
            </a:r>
          </a:p>
          <a:p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&amp;a, b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7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OO: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virtuals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are just function pointers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1301" y="1390511"/>
            <a:ext cx="6192607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x( x ), y( y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print() = 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x, y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print() override { </a:t>
            </a:r>
            <a:endParaRPr lang="en-US" sz="1200" b="1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"[" &lt;&lt; x &lt;&lt; "," &lt;&lt; y &lt;&lt; "]";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f(){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a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2 );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a.print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266918" y="1040506"/>
            <a:ext cx="5916897" cy="54476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y,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 ), y( y 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(*print)(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);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my_xy_print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this_){ 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"[" &lt;&lt; this_-&gt;x &lt;&lt; "," &lt;&lt; this_-&gt;y &lt;&lt; "]"; 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my_xy_print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x, y,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f(){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a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( 42, 84 );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)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&amp; a );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2" y="3758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 interface, multiple implementations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94" y="1701372"/>
            <a:ext cx="7909414" cy="44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73" y="3665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Adapter:</a:t>
            </a:r>
            <a:b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 interface on top of another one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46" y="1914891"/>
            <a:ext cx="10920927" cy="4274893"/>
          </a:xfrm>
          <a:prstGeom prst="rect">
            <a:avLst/>
          </a:prstGeom>
        </p:spPr>
      </p:pic>
      <p:pic>
        <p:nvPicPr>
          <p:cNvPr id="2050" name="Picture 2" descr="Afbeeldingsresultaat voor adap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65" y="1594338"/>
            <a:ext cx="1583580" cy="14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89" y="366590"/>
            <a:ext cx="10990385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Decorator:</a:t>
            </a:r>
            <a:b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modified semantics over the same interface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8" y="1692153"/>
            <a:ext cx="9964249" cy="4324108"/>
          </a:xfrm>
          <a:prstGeom prst="rect">
            <a:avLst/>
          </a:prstGeom>
        </p:spPr>
      </p:pic>
      <p:pic>
        <p:nvPicPr>
          <p:cNvPr id="1026" name="Picture 2" descr="Afbeeldingsresultaat voor decora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60" y="1946031"/>
            <a:ext cx="1813902" cy="18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84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destructors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4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Modern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Templated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interfaces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Domain Specific Languages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Compile-time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composition (CRTP)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Real Magic (Odin,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Chiel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Gerelateerde afbeelding">
            <a:extLst>
              <a:ext uri="{FF2B5EF4-FFF2-40B4-BE49-F238E27FC236}">
                <a16:creationId xmlns:a16="http://schemas.microsoft.com/office/drawing/2014/main" id="{4744B464-7B60-4554-B4C0-8F1185E8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949" y="416599"/>
            <a:ext cx="1529653" cy="23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308" y="135670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30000" dirty="0" err="1" smtClean="0"/>
              <a:t>Hwlib</a:t>
            </a:r>
            <a:endParaRPr lang="nl-NL" sz="30000" dirty="0"/>
          </a:p>
        </p:txBody>
      </p:sp>
    </p:spTree>
    <p:extLst>
      <p:ext uri="{BB962C8B-B14F-4D97-AF65-F5344CB8AC3E}">
        <p14:creationId xmlns:p14="http://schemas.microsoft.com/office/powerpoint/2010/main" val="7455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response time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45" y="1232826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11" y="3749869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18" y="1070308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2120198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86" y="3718363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30" y="2766357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7" y="3969755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24" y="1071489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-343312" y="5895798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µs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4009184" y="5895797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9931948" y="5922040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fbeeldingsresultaat voor wafer step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1" y="1357598"/>
            <a:ext cx="3154784" cy="21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9" y="2945867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7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971627"/>
            <a:ext cx="4337538" cy="5147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46" y="1201292"/>
            <a:ext cx="6852829" cy="367071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2567354" y="3428003"/>
            <a:ext cx="2351967" cy="45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ounded Rectangle 9"/>
          <p:cNvSpPr/>
          <p:nvPr/>
        </p:nvSpPr>
        <p:spPr>
          <a:xfrm rot="21259022">
            <a:off x="5369969" y="3064889"/>
            <a:ext cx="1534922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686788" y="5298830"/>
            <a:ext cx="2808904" cy="691662"/>
          </a:xfrm>
          <a:solidFill>
            <a:srgbClr val="92D05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HBO-ICT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11969" y="1063013"/>
            <a:ext cx="7127631" cy="3834836"/>
          </a:xfrm>
          <a:prstGeom prst="roundRect">
            <a:avLst/>
          </a:prstGeom>
          <a:noFill/>
          <a:ln w="168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own Arrow 8"/>
          <p:cNvSpPr/>
          <p:nvPr/>
        </p:nvSpPr>
        <p:spPr>
          <a:xfrm rot="8420794">
            <a:off x="6759068" y="3502946"/>
            <a:ext cx="515816" cy="179822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514350"/>
            <a:ext cx="8582025" cy="6105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95600" y="5229225"/>
            <a:ext cx="2828925" cy="733425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2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6"/>
          <p:cNvSpPr txBox="1">
            <a:spLocks/>
          </p:cNvSpPr>
          <p:nvPr/>
        </p:nvSpPr>
        <p:spPr>
          <a:xfrm>
            <a:off x="758334" y="576478"/>
            <a:ext cx="10026898" cy="61760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(Python)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Computer systems &amp;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ICT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(BPMN,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-cases, databases)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ASK (Critical thinking,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logics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(</a:t>
            </a:r>
            <a:r>
              <a:rPr lang="nl-NL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agile, professional skills</a:t>
            </a:r>
            <a:r>
              <a:rPr lang="nl-NL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chemeClr val="tx1"/>
              </a:buClr>
            </a:pPr>
            <a:endParaRPr lang="nl-NL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procedural programming (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operating systems (Linux,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RaPi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 Robotics (Lego +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BrickPi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</a:p>
          <a:p>
            <a:pPr>
              <a:buClrTx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programming and micro-controllers (classic C++,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ArduinoDue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Digital and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electronics, computer architecture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400" baseline="300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 final project (individual,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ArduinoDue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97" y="338505"/>
            <a:ext cx="2638597" cy="18771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217097" y="1746739"/>
            <a:ext cx="747518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6"/>
          <p:cNvSpPr txBox="1">
            <a:spLocks/>
          </p:cNvSpPr>
          <p:nvPr/>
        </p:nvSpPr>
        <p:spPr>
          <a:xfrm>
            <a:off x="430089" y="598461"/>
            <a:ext cx="10026898" cy="61760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Low-level programming (assembly, C++, threading)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Real-time modelling (UML &amp; synchronization)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Laser-Tag project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(RTOS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modelling, waterfall, C++)</a:t>
            </a:r>
          </a:p>
          <a:p>
            <a:pPr>
              <a:buClrTx/>
            </a:pPr>
            <a:endParaRPr lang="en-GB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Q6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programming (C++, resources, STL, 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patterns, SFML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algorithms (lists, trees,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Python)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project (SFML, PC/Linux/Mac, Agile/scrum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C++)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Q7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MRB (sensors, actuators, control)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Vision (image processing) 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nl-NL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large </a:t>
            </a:r>
            <a:r>
              <a:rPr lang="nl-NL" sz="2400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nl-NL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proposals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integration, tests, changing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requirements, self-organizing, </a:t>
            </a:r>
          </a:p>
          <a:p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scrum 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Q8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department cont. – 15 EC total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88" y="315058"/>
            <a:ext cx="2638597" cy="18771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817627" y="1723292"/>
            <a:ext cx="747518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54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manufacturers perspective: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8412266" cy="3816424"/>
          </a:xfrm>
        </p:spPr>
        <p:txBody>
          <a:bodyPr>
            <a:normAutofit/>
          </a:bodyPr>
          <a:lstStyle/>
          <a:p>
            <a:r>
              <a:rPr lang="nl-NL" dirty="0" smtClean="0"/>
              <a:t>High-volume </a:t>
            </a:r>
            <a:r>
              <a:rPr lang="nl-NL" dirty="0" err="1" smtClean="0"/>
              <a:t>developer</a:t>
            </a:r>
            <a:r>
              <a:rPr lang="nl-NL" dirty="0" smtClean="0"/>
              <a:t> / </a:t>
            </a:r>
            <a:r>
              <a:rPr lang="nl-NL" dirty="0" err="1" smtClean="0"/>
              <a:t>manufacturer</a:t>
            </a:r>
            <a:endParaRPr lang="nl-NL" dirty="0" smtClean="0"/>
          </a:p>
          <a:p>
            <a:pPr lvl="1">
              <a:buFont typeface="Wingdings" panose="05000000000000000000" pitchFamily="2" charset="2"/>
              <a:buChar char="è"/>
            </a:pPr>
            <a:r>
              <a:rPr lang="nl-NL" dirty="0" smtClean="0"/>
              <a:t> Keep ‘m hooked!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nl-NL" dirty="0"/>
              <a:t> </a:t>
            </a:r>
            <a:r>
              <a:rPr lang="nl-NL" dirty="0" err="1" smtClean="0"/>
              <a:t>dedicated</a:t>
            </a:r>
            <a:r>
              <a:rPr lang="nl-NL" dirty="0" smtClean="0"/>
              <a:t> IDE, toolchain, code generator, etc.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Low-volume </a:t>
            </a:r>
            <a:r>
              <a:rPr lang="nl-NL" dirty="0" err="1"/>
              <a:t>developer</a:t>
            </a:r>
            <a:r>
              <a:rPr lang="nl-NL" dirty="0"/>
              <a:t> / </a:t>
            </a:r>
            <a:r>
              <a:rPr lang="nl-NL" dirty="0" err="1"/>
              <a:t>education</a:t>
            </a:r>
            <a:r>
              <a:rPr lang="nl-NL" dirty="0"/>
              <a:t> / </a:t>
            </a:r>
            <a:r>
              <a:rPr lang="nl-NL" dirty="0" smtClean="0"/>
              <a:t>hobby</a:t>
            </a:r>
          </a:p>
          <a:p>
            <a:pPr marL="457200" lvl="1" indent="0">
              <a:buNone/>
            </a:pPr>
            <a:r>
              <a:rPr lang="nl-NL" dirty="0" smtClean="0">
                <a:sym typeface="Wingdings" panose="05000000000000000000" pitchFamily="2" charset="2"/>
              </a:rPr>
              <a:t> </a:t>
            </a:r>
            <a:r>
              <a:rPr lang="nl-NL" dirty="0" err="1" smtClean="0">
                <a:sym typeface="Wingdings" panose="05000000000000000000" pitchFamily="2" charset="2"/>
              </a:rPr>
              <a:t>not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very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insteresting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02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teachers perspective: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8412266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I </a:t>
            </a:r>
            <a:r>
              <a:rPr lang="nl-NL" dirty="0" err="1" smtClean="0"/>
              <a:t>don’t</a:t>
            </a:r>
            <a:r>
              <a:rPr lang="nl-NL" dirty="0" smtClean="0"/>
              <a:t> care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target is </a:t>
            </a:r>
            <a:r>
              <a:rPr lang="nl-NL" dirty="0" err="1" smtClean="0"/>
              <a:t>used</a:t>
            </a:r>
            <a:r>
              <a:rPr lang="nl-NL" dirty="0" smtClean="0"/>
              <a:t>, but </a:t>
            </a:r>
            <a:r>
              <a:rPr lang="nl-NL" dirty="0" err="1" smtClean="0"/>
              <a:t>it</a:t>
            </a:r>
            <a:r>
              <a:rPr lang="nl-NL" dirty="0" smtClean="0"/>
              <a:t> must </a:t>
            </a:r>
            <a:r>
              <a:rPr lang="nl-NL" dirty="0" err="1" smtClean="0"/>
              <a:t>be</a:t>
            </a:r>
            <a:endParaRPr lang="nl-NL" dirty="0" smtClean="0"/>
          </a:p>
          <a:p>
            <a:r>
              <a:rPr lang="nl-NL" dirty="0" err="1" smtClean="0"/>
              <a:t>Cheap</a:t>
            </a:r>
            <a:endParaRPr lang="nl-NL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long time</a:t>
            </a:r>
          </a:p>
          <a:p>
            <a:r>
              <a:rPr lang="nl-NL" dirty="0" smtClean="0"/>
              <a:t>Be a Cortex (-M) (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assembler </a:t>
            </a:r>
            <a:r>
              <a:rPr lang="nl-NL" dirty="0" err="1" smtClean="0"/>
              <a:t>lessons</a:t>
            </a:r>
            <a:r>
              <a:rPr lang="nl-NL" dirty="0" smtClean="0"/>
              <a:t>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I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switch targets </a:t>
            </a:r>
            <a:r>
              <a:rPr lang="nl-NL" dirty="0" err="1" smtClean="0"/>
              <a:t>easily</a:t>
            </a:r>
            <a:r>
              <a:rPr lang="nl-NL" dirty="0" smtClean="0"/>
              <a:t>.</a:t>
            </a:r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19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Steps for micro-controller development: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457189" indent="-457189"/>
            <a:r>
              <a:rPr lang="nl-NL" dirty="0" smtClean="0"/>
              <a:t>Write </a:t>
            </a:r>
            <a:r>
              <a:rPr lang="nl-NL" dirty="0" err="1" smtClean="0"/>
              <a:t>the</a:t>
            </a:r>
            <a:r>
              <a:rPr lang="nl-NL" dirty="0" smtClean="0"/>
              <a:t> code </a:t>
            </a:r>
            <a:endParaRPr lang="nl-NL" dirty="0"/>
          </a:p>
          <a:p>
            <a:pPr marL="457189" indent="-457189"/>
            <a:r>
              <a:rPr lang="nl-NL" dirty="0" err="1"/>
              <a:t>C</a:t>
            </a:r>
            <a:r>
              <a:rPr lang="nl-NL" dirty="0" err="1" smtClean="0"/>
              <a:t>ompile</a:t>
            </a:r>
            <a:r>
              <a:rPr lang="nl-NL" dirty="0" smtClean="0"/>
              <a:t> </a:t>
            </a:r>
            <a:endParaRPr lang="nl-NL" dirty="0"/>
          </a:p>
          <a:p>
            <a:pPr marL="457189" indent="-457189"/>
            <a:r>
              <a:rPr lang="nl-NL" dirty="0" smtClean="0"/>
              <a:t>Link </a:t>
            </a:r>
            <a:r>
              <a:rPr lang="nl-NL" dirty="0"/>
              <a:t>on </a:t>
            </a:r>
            <a:r>
              <a:rPr lang="nl-NL" dirty="0" err="1"/>
              <a:t>your</a:t>
            </a:r>
            <a:r>
              <a:rPr lang="nl-NL" dirty="0"/>
              <a:t> host system (Windows, Mac, Linux)</a:t>
            </a:r>
          </a:p>
          <a:p>
            <a:pPr marL="457189" indent="-457189"/>
            <a:r>
              <a:rPr lang="nl-NL" dirty="0"/>
              <a:t>Download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smtClean="0"/>
              <a:t>target </a:t>
            </a:r>
            <a:r>
              <a:rPr lang="nl-NL" dirty="0"/>
              <a:t>system</a:t>
            </a:r>
          </a:p>
          <a:p>
            <a:pPr marL="457189" indent="-457189"/>
            <a:r>
              <a:rPr lang="nl-NL" dirty="0"/>
              <a:t>Run on </a:t>
            </a:r>
            <a:r>
              <a:rPr lang="nl-NL" dirty="0" err="1"/>
              <a:t>the</a:t>
            </a:r>
            <a:r>
              <a:rPr lang="nl-NL" dirty="0"/>
              <a:t> target system</a:t>
            </a:r>
          </a:p>
          <a:p>
            <a:pPr marL="457189" indent="-457189"/>
            <a:r>
              <a:rPr lang="nl-NL" dirty="0" err="1" smtClean="0"/>
              <a:t>Observe</a:t>
            </a:r>
            <a:r>
              <a:rPr lang="nl-NL" dirty="0" smtClean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 smtClean="0"/>
              <a:t>effects</a:t>
            </a:r>
            <a:r>
              <a:rPr lang="nl-NL" dirty="0" smtClean="0"/>
              <a:t>, </a:t>
            </a:r>
            <a:r>
              <a:rPr lang="nl-NL" dirty="0" err="1" smtClean="0"/>
              <a:t>goto</a:t>
            </a:r>
            <a:r>
              <a:rPr lang="nl-NL" dirty="0" smtClean="0"/>
              <a:t> step 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45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0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 for micro-controller development: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8694155" cy="381642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nl-NL" dirty="0"/>
              <a:t>Cross-toolchain (compiler &amp; linker) </a:t>
            </a:r>
            <a:endParaRPr lang="nl-NL" dirty="0" smtClean="0"/>
          </a:p>
          <a:p>
            <a:pPr marL="457189" indent="-457189"/>
            <a:r>
              <a:rPr lang="nl-NL" dirty="0" smtClean="0"/>
              <a:t>Language </a:t>
            </a:r>
            <a:r>
              <a:rPr lang="nl-NL" dirty="0" err="1"/>
              <a:t>library</a:t>
            </a:r>
            <a:r>
              <a:rPr lang="nl-NL" dirty="0"/>
              <a:t> &amp; </a:t>
            </a:r>
            <a:r>
              <a:rPr lang="nl-NL" dirty="0" err="1"/>
              <a:t>runtime</a:t>
            </a:r>
            <a:r>
              <a:rPr lang="nl-NL" dirty="0"/>
              <a:t> (standalone subset…)</a:t>
            </a:r>
          </a:p>
          <a:p>
            <a:pPr marL="457189" indent="-457189"/>
            <a:r>
              <a:rPr lang="nl-NL" dirty="0"/>
              <a:t>Chip headers</a:t>
            </a:r>
          </a:p>
          <a:p>
            <a:pPr marL="457189" indent="-457189"/>
            <a:r>
              <a:rPr lang="nl-NL" dirty="0"/>
              <a:t>Chip startup code</a:t>
            </a:r>
          </a:p>
          <a:p>
            <a:pPr marL="457189" indent="-457189"/>
            <a:r>
              <a:rPr lang="nl-NL" dirty="0"/>
              <a:t>Chip linker script</a:t>
            </a:r>
          </a:p>
          <a:p>
            <a:pPr marL="457189" indent="-457189"/>
            <a:r>
              <a:rPr lang="nl-NL" dirty="0"/>
              <a:t>Download tool</a:t>
            </a:r>
          </a:p>
          <a:p>
            <a:pPr marL="457189" indent="-457189"/>
            <a:r>
              <a:rPr lang="nl-NL" dirty="0"/>
              <a:t>Download hardware</a:t>
            </a:r>
          </a:p>
          <a:p>
            <a:pPr marL="457189" indent="-457189"/>
            <a:r>
              <a:rPr lang="nl-NL" dirty="0"/>
              <a:t>Target system</a:t>
            </a:r>
          </a:p>
        </p:txBody>
      </p:sp>
    </p:spTree>
    <p:extLst>
      <p:ext uri="{BB962C8B-B14F-4D97-AF65-F5344CB8AC3E}">
        <p14:creationId xmlns:p14="http://schemas.microsoft.com/office/powerpoint/2010/main" val="13740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 use / provide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9575" y="2356612"/>
            <a:ext cx="1496918" cy="633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876925" y="2121281"/>
            <a:ext cx="457200" cy="86956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3395" y="2121281"/>
            <a:ext cx="5398505" cy="4260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Cross-toolchain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Chip headers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Chip startup code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Chip linker script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Download tool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Download hardware</a:t>
            </a: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Target system</a:t>
            </a:r>
          </a:p>
          <a:p>
            <a:pPr marL="457189" indent="-457189"/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874700" y="3074123"/>
            <a:ext cx="457200" cy="173233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22778" y="3704765"/>
            <a:ext cx="5142795" cy="99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bmptk</a:t>
            </a: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www.github.com/wovo/bmptk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5874700" y="4896847"/>
            <a:ext cx="457200" cy="86956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79575" y="5158427"/>
            <a:ext cx="5142795" cy="99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endParaRPr lang="nl-NL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(other) Interesting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393" y="1959280"/>
            <a:ext cx="10782782" cy="3816424"/>
          </a:xfrm>
        </p:spPr>
        <p:txBody>
          <a:bodyPr>
            <a:normAutofit/>
          </a:bodyPr>
          <a:lstStyle/>
          <a:p>
            <a:pPr marL="457189" indent="-457189"/>
            <a:r>
              <a:rPr lang="nl-NL" dirty="0" smtClean="0"/>
              <a:t>AVR8 </a:t>
            </a:r>
            <a:r>
              <a:rPr lang="nl-NL" dirty="0"/>
              <a:t>(AtMega328P, </a:t>
            </a:r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r>
              <a:rPr lang="nl-NL" dirty="0"/>
              <a:t>/Nano/Micro, has issues)</a:t>
            </a:r>
          </a:p>
          <a:p>
            <a:pPr marL="457189" indent="-457189"/>
            <a:r>
              <a:rPr lang="nl-NL" dirty="0" smtClean="0"/>
              <a:t>(MSP430: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/>
              <a:t>prove </a:t>
            </a:r>
            <a:r>
              <a:rPr lang="nl-NL" dirty="0" err="1"/>
              <a:t>that</a:t>
            </a:r>
            <a:r>
              <a:rPr lang="nl-NL" dirty="0"/>
              <a:t> 16-bit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exists</a:t>
            </a:r>
            <a:r>
              <a:rPr lang="nl-NL" dirty="0" smtClean="0"/>
              <a:t>)</a:t>
            </a:r>
            <a:endParaRPr lang="nl-NL" dirty="0"/>
          </a:p>
          <a:p>
            <a:pPr marL="457189" indent="-457189"/>
            <a:r>
              <a:rPr lang="nl-NL" dirty="0"/>
              <a:t>Cortex-M (</a:t>
            </a:r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Due</a:t>
            </a:r>
            <a:r>
              <a:rPr lang="nl-NL" dirty="0"/>
              <a:t>, Blue </a:t>
            </a:r>
            <a:r>
              <a:rPr lang="nl-NL" dirty="0" err="1"/>
              <a:t>Pill</a:t>
            </a:r>
            <a:r>
              <a:rPr lang="nl-NL" dirty="0"/>
              <a:t>,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manufacturer</a:t>
            </a:r>
            <a:r>
              <a:rPr lang="nl-NL" dirty="0"/>
              <a:t> boards)</a:t>
            </a:r>
          </a:p>
          <a:p>
            <a:pPr marL="457189" indent="-457189"/>
            <a:r>
              <a:rPr lang="nl-NL" dirty="0" smtClean="0"/>
              <a:t>(</a:t>
            </a:r>
            <a:r>
              <a:rPr lang="nl-NL" dirty="0" err="1" smtClean="0"/>
              <a:t>Tensilica</a:t>
            </a:r>
            <a:r>
              <a:rPr lang="nl-NL" dirty="0" smtClean="0"/>
              <a:t>: ESP8266</a:t>
            </a:r>
            <a:r>
              <a:rPr lang="nl-NL" dirty="0"/>
              <a:t>, </a:t>
            </a:r>
            <a:r>
              <a:rPr lang="nl-NL" dirty="0" smtClean="0"/>
              <a:t>ESP32)</a:t>
            </a:r>
            <a:endParaRPr lang="nl-NL" dirty="0"/>
          </a:p>
          <a:p>
            <a:pPr marL="457189" indent="-457189"/>
            <a:r>
              <a:rPr lang="nl-NL" dirty="0"/>
              <a:t>(</a:t>
            </a:r>
            <a:r>
              <a:rPr lang="nl-NL" dirty="0" smtClean="0"/>
              <a:t>MIPS: Microchip, 32-bit DIP micro-controllers)</a:t>
            </a:r>
            <a:endParaRPr lang="nl-NL" dirty="0"/>
          </a:p>
          <a:p>
            <a:pPr marL="457189" indent="-457189"/>
            <a:r>
              <a:rPr lang="nl-NL" dirty="0"/>
              <a:t>(</a:t>
            </a:r>
            <a:r>
              <a:rPr lang="nl-NL" dirty="0" smtClean="0"/>
              <a:t>Cortex-A: </a:t>
            </a:r>
            <a:r>
              <a:rPr lang="nl-NL" dirty="0"/>
              <a:t>Pi bare-metal)</a:t>
            </a:r>
          </a:p>
        </p:txBody>
      </p:sp>
    </p:spTree>
    <p:extLst>
      <p:ext uri="{BB962C8B-B14F-4D97-AF65-F5344CB8AC3E}">
        <p14:creationId xmlns:p14="http://schemas.microsoft.com/office/powerpoint/2010/main" val="5979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>
            <a:off x="1707225" y="198034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5255825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244157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03" y="212674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10" y="253034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18" y="213930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25" y="213930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2563909" y="150251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5385" y="2646258"/>
            <a:ext cx="876230" cy="49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4-bit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344820" y="365437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8-bit : 8051, PIC, AVR,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087473" y="4590474"/>
            <a:ext cx="361755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16-bit : MSP430, PIC,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432289" y="26588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64-bit 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2" name="Right Brace 18"/>
          <p:cNvSpPr/>
          <p:nvPr/>
        </p:nvSpPr>
        <p:spPr bwMode="auto">
          <a:xfrm rot="5400000">
            <a:off x="5940280" y="2277454"/>
            <a:ext cx="332420" cy="602181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ight Brace 18"/>
          <p:cNvSpPr/>
          <p:nvPr/>
        </p:nvSpPr>
        <p:spPr bwMode="auto">
          <a:xfrm rot="5400000">
            <a:off x="2615403" y="2537031"/>
            <a:ext cx="487351" cy="185793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ight Brace 18"/>
          <p:cNvSpPr/>
          <p:nvPr/>
        </p:nvSpPr>
        <p:spPr bwMode="auto">
          <a:xfrm rot="5400000">
            <a:off x="3801831" y="3389339"/>
            <a:ext cx="332420" cy="217695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356651" y="401441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full standard C/C++</a:t>
            </a: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4294262" y="5580697"/>
            <a:ext cx="5939983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32-bit : ARM, MIPS,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Tensilca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Intel,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-150471" y="285544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hardware </a:t>
            </a:r>
          </a:p>
        </p:txBody>
      </p:sp>
    </p:spTree>
    <p:extLst>
      <p:ext uri="{BB962C8B-B14F-4D97-AF65-F5344CB8AC3E}">
        <p14:creationId xmlns:p14="http://schemas.microsoft.com/office/powerpoint/2010/main" val="37216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 embedded OO library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Used in classes, so: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(OO syntax, no templates)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make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themselves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solved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11820" y="6359906"/>
            <a:ext cx="5142795" cy="99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www.github.com/wovo/hwlib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26" y="1956525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available abstractions: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/>
              <a:t>Timing (</a:t>
            </a:r>
            <a:r>
              <a:rPr lang="nl-NL" dirty="0" err="1"/>
              <a:t>wait</a:t>
            </a:r>
            <a:r>
              <a:rPr lang="nl-NL" dirty="0"/>
              <a:t>, time-of-</a:t>
            </a:r>
            <a:r>
              <a:rPr lang="nl-NL" dirty="0" err="1"/>
              <a:t>day</a:t>
            </a:r>
            <a:r>
              <a:rPr lang="nl-NL" dirty="0"/>
              <a:t>)</a:t>
            </a:r>
          </a:p>
          <a:p>
            <a:pPr marL="457189" indent="-457189"/>
            <a:r>
              <a:rPr lang="nl-NL" dirty="0" smtClean="0"/>
              <a:t>GPIO pin, GPIO </a:t>
            </a:r>
            <a:r>
              <a:rPr lang="nl-NL" dirty="0"/>
              <a:t>port (</a:t>
            </a:r>
            <a:r>
              <a:rPr lang="nl-NL" dirty="0" err="1"/>
              <a:t>bunch</a:t>
            </a:r>
            <a:r>
              <a:rPr lang="nl-NL" dirty="0"/>
              <a:t> of </a:t>
            </a:r>
            <a:r>
              <a:rPr lang="nl-NL" dirty="0" err="1"/>
              <a:t>pins</a:t>
            </a:r>
            <a:r>
              <a:rPr lang="nl-NL" dirty="0"/>
              <a:t>)</a:t>
            </a:r>
          </a:p>
          <a:p>
            <a:pPr marL="457189" indent="-457189"/>
            <a:r>
              <a:rPr lang="nl-NL" dirty="0"/>
              <a:t>ADC, DAC</a:t>
            </a:r>
          </a:p>
          <a:p>
            <a:pPr marL="457189" indent="-457189"/>
            <a:r>
              <a:rPr lang="nl-NL" dirty="0" smtClean="0"/>
              <a:t>I2C</a:t>
            </a:r>
            <a:r>
              <a:rPr lang="nl-NL" dirty="0"/>
              <a:t>, </a:t>
            </a:r>
            <a:r>
              <a:rPr lang="nl-NL" dirty="0" smtClean="0"/>
              <a:t>SPI</a:t>
            </a:r>
          </a:p>
          <a:p>
            <a:pPr marL="457189" indent="-457189"/>
            <a:r>
              <a:rPr lang="nl-NL" dirty="0" err="1" smtClean="0"/>
              <a:t>Character</a:t>
            </a:r>
            <a:r>
              <a:rPr lang="nl-NL" dirty="0" smtClean="0"/>
              <a:t> </a:t>
            </a:r>
            <a:r>
              <a:rPr lang="nl-NL" dirty="0"/>
              <a:t>I/O</a:t>
            </a:r>
          </a:p>
          <a:p>
            <a:pPr marL="457189" indent="-457189"/>
            <a:r>
              <a:rPr lang="nl-NL" dirty="0"/>
              <a:t>Graphics </a:t>
            </a:r>
          </a:p>
        </p:txBody>
      </p:sp>
    </p:spTree>
    <p:extLst>
      <p:ext uri="{BB962C8B-B14F-4D97-AF65-F5344CB8AC3E}">
        <p14:creationId xmlns:p14="http://schemas.microsoft.com/office/powerpoint/2010/main" val="25241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26" y="6309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26" y="1956525"/>
            <a:ext cx="10782782" cy="3816424"/>
          </a:xfrm>
        </p:spPr>
        <p:txBody>
          <a:bodyPr>
            <a:normAutofit/>
          </a:bodyPr>
          <a:lstStyle/>
          <a:p>
            <a:pPr marL="457189" indent="-457189"/>
            <a:r>
              <a:rPr lang="nl-NL" dirty="0" smtClean="0"/>
              <a:t>HAL </a:t>
            </a:r>
            <a:r>
              <a:rPr lang="nl-NL" dirty="0" err="1" smtClean="0"/>
              <a:t>for</a:t>
            </a:r>
            <a:r>
              <a:rPr lang="nl-NL" dirty="0" smtClean="0"/>
              <a:t> AVR8 (</a:t>
            </a:r>
            <a:r>
              <a:rPr lang="nl-NL" dirty="0" err="1" smtClean="0"/>
              <a:t>uno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Cortex-M (</a:t>
            </a:r>
            <a:r>
              <a:rPr lang="nl-NL" dirty="0" err="1"/>
              <a:t>d</a:t>
            </a:r>
            <a:r>
              <a:rPr lang="nl-NL" dirty="0" err="1" smtClean="0"/>
              <a:t>ue</a:t>
            </a:r>
            <a:r>
              <a:rPr lang="nl-NL" dirty="0" smtClean="0"/>
              <a:t>, blue-</a:t>
            </a:r>
            <a:r>
              <a:rPr lang="nl-NL" dirty="0" err="1" smtClean="0"/>
              <a:t>pill</a:t>
            </a:r>
            <a:r>
              <a:rPr lang="nl-NL" dirty="0" smtClean="0"/>
              <a:t>)</a:t>
            </a:r>
            <a:endParaRPr lang="nl-NL" dirty="0"/>
          </a:p>
          <a:p>
            <a:pPr marL="457189" indent="-457189"/>
            <a:r>
              <a:rPr lang="nl-NL" dirty="0" smtClean="0"/>
              <a:t>Bit-</a:t>
            </a:r>
            <a:r>
              <a:rPr lang="nl-NL" dirty="0" err="1" smtClean="0"/>
              <a:t>banged</a:t>
            </a:r>
            <a:r>
              <a:rPr lang="nl-NL" dirty="0" smtClean="0"/>
              <a:t> </a:t>
            </a:r>
            <a:r>
              <a:rPr lang="nl-NL" dirty="0"/>
              <a:t>UART, I2C, </a:t>
            </a:r>
            <a:r>
              <a:rPr lang="nl-NL" dirty="0" smtClean="0"/>
              <a:t>SPI</a:t>
            </a:r>
          </a:p>
          <a:p>
            <a:pPr marL="457189" indent="-457189"/>
            <a:r>
              <a:rPr lang="nl-NL" dirty="0" smtClean="0"/>
              <a:t>PCF8591, PCD8574, HC595</a:t>
            </a:r>
            <a:endParaRPr lang="nl-NL" dirty="0"/>
          </a:p>
          <a:p>
            <a:pPr marL="457189" indent="-457189"/>
            <a:r>
              <a:rPr lang="nl-NL" dirty="0" smtClean="0"/>
              <a:t>HD44780 (</a:t>
            </a:r>
            <a:r>
              <a:rPr lang="nl-NL" dirty="0" err="1" smtClean="0"/>
              <a:t>char</a:t>
            </a:r>
            <a:r>
              <a:rPr lang="nl-NL" dirty="0" smtClean="0"/>
              <a:t> LCD), SSD1306 (</a:t>
            </a:r>
            <a:r>
              <a:rPr lang="nl-NL" dirty="0" err="1" smtClean="0"/>
              <a:t>graphic</a:t>
            </a:r>
            <a:r>
              <a:rPr lang="nl-NL" dirty="0" smtClean="0"/>
              <a:t> OLED)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15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26" y="1956525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available ‘layers’: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 smtClean="0"/>
              <a:t>Pin &amp; port </a:t>
            </a:r>
            <a:r>
              <a:rPr lang="nl-NL" dirty="0" err="1" smtClean="0"/>
              <a:t>decorators</a:t>
            </a:r>
            <a:r>
              <a:rPr lang="nl-NL" dirty="0" smtClean="0"/>
              <a:t>/adapters/creators</a:t>
            </a:r>
          </a:p>
          <a:p>
            <a:pPr marL="457189" indent="-457189"/>
            <a:r>
              <a:rPr lang="nl-NL" dirty="0" smtClean="0"/>
              <a:t>Graphics </a:t>
            </a:r>
          </a:p>
          <a:p>
            <a:pPr marL="457189" indent="-457189"/>
            <a:r>
              <a:rPr lang="nl-NL" dirty="0" err="1" smtClean="0"/>
              <a:t>Character</a:t>
            </a:r>
            <a:r>
              <a:rPr lang="nl-NL" dirty="0" smtClean="0"/>
              <a:t> terminal, </a:t>
            </a:r>
            <a:r>
              <a:rPr lang="nl-NL" dirty="0" err="1" smtClean="0"/>
              <a:t>also</a:t>
            </a:r>
            <a:r>
              <a:rPr lang="nl-NL" dirty="0" smtClean="0"/>
              <a:t> on </a:t>
            </a:r>
            <a:r>
              <a:rPr lang="nl-NL" dirty="0" err="1" smtClean="0"/>
              <a:t>graphics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/>
              <a:t>Multi-</a:t>
            </a:r>
            <a:r>
              <a:rPr lang="nl-NL" dirty="0" err="1"/>
              <a:t>threading</a:t>
            </a:r>
            <a:r>
              <a:rPr lang="nl-NL" dirty="0"/>
              <a:t> (separate </a:t>
            </a:r>
            <a:r>
              <a:rPr lang="nl-NL" dirty="0" err="1"/>
              <a:t>library</a:t>
            </a:r>
            <a:r>
              <a:rPr lang="nl-NL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7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039" y="238666"/>
            <a:ext cx="10515600" cy="1325563"/>
          </a:xfrm>
        </p:spPr>
        <p:txBody>
          <a:bodyPr/>
          <a:lstStyle/>
          <a:p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 blink a LED!</a:t>
            </a:r>
            <a:endParaRPr lang="nl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22" y="1690688"/>
            <a:ext cx="7685356" cy="4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49" y="751574"/>
            <a:ext cx="5886657" cy="491484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28" y="771338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7883611" y="771338"/>
            <a:ext cx="1167173" cy="15315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51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Output circuit</a:t>
            </a:r>
          </a:p>
          <a:p>
            <a:pPr marL="457189" indent="-457189"/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5088562" y="562534"/>
            <a:ext cx="3159353" cy="15315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303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Input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4676060" y="3389917"/>
            <a:ext cx="3748093" cy="140581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0844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3625644" cy="5972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Pull-up / pull-down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4851158" y="2112904"/>
            <a:ext cx="3748093" cy="140581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311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support software 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007359" y="4681949"/>
            <a:ext cx="2468480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Bare metal: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no separate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2007359" y="2197262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55959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44291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64043" y="17194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7644191" y="4681949"/>
            <a:ext cx="2500072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Desktop OS: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Linux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Windows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884516" y="4976094"/>
            <a:ext cx="2190049" cy="91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Interpreter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0" name="Right Brace 49"/>
          <p:cNvSpPr/>
          <p:nvPr/>
        </p:nvSpPr>
        <p:spPr bwMode="auto">
          <a:xfrm rot="5400000">
            <a:off x="3467727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ight Brace 50"/>
          <p:cNvSpPr/>
          <p:nvPr/>
        </p:nvSpPr>
        <p:spPr bwMode="auto">
          <a:xfrm rot="5400000">
            <a:off x="8391891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ight Brace 51"/>
          <p:cNvSpPr/>
          <p:nvPr/>
        </p:nvSpPr>
        <p:spPr bwMode="auto">
          <a:xfrm rot="5400000">
            <a:off x="5843991" y="317589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24" y="1539212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78" y="1567031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625" y="1619400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5" y="1656532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981" y="46747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atMega328 (Arduino Uno)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2" y="1826093"/>
            <a:ext cx="702945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42" y="3325297"/>
            <a:ext cx="7029450" cy="147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42" y="5001030"/>
            <a:ext cx="7029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981" y="46747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 : atMega328 (Arduino Uno)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289337" y="1942827"/>
            <a:ext cx="9349714" cy="40934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"hwlib.hpp"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for( volatile 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50'000; ++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for( volatile 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50'000; ++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   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45" y="880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STM32F103 (Blue Pill)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45" y="1306353"/>
            <a:ext cx="5067300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5" y="1306353"/>
            <a:ext cx="5305425" cy="2876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45" y="3738664"/>
            <a:ext cx="5143500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445" y="5415064"/>
            <a:ext cx="5143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45" y="880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 : STM32F103 (Blue Pill)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085057" y="1553720"/>
            <a:ext cx="9349714" cy="5016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"hwlib.hpp"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GPIOB-&gt;CRH &amp;= ~( 0xF &lt;&lt; ( 5 * 4 ));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GPIOB-&gt;CRH |= 0x03 &lt;&lt; ( 5 * 4 );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GPIOB-&gt;BSRR |= ( 0x01 &lt;&lt; 13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volatile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10'000;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GPIOB-&gt;BSRR |= ( 0x01 &lt;&lt; ( 13 + 16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volatile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10'000;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	  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45" y="880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ATSAM3X8E (Arduino Due)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" y="1217580"/>
            <a:ext cx="5399555" cy="2825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47" y="1217580"/>
            <a:ext cx="5839671" cy="2820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47" y="4120677"/>
            <a:ext cx="5292252" cy="2619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04" y="4120676"/>
            <a:ext cx="5399555" cy="26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45" y="880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ATSAM3X8E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(Arduino Due)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085057" y="1553720"/>
            <a:ext cx="9349714" cy="4708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"hwlib.hpp"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PIOB-&gt;PIO_OER = { 0x1U &lt;&lt; 27 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PIOB-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&gt;PIO_SODR = 0x01 &lt;&lt; 27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volatile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100'000;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 ){}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PIOB-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&gt;PIO_CODR = 0x01 &lt;&lt; 27;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volatile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100'000;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   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7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832" y="5452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 - abstraction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318520" y="1771823"/>
            <a:ext cx="7961667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led.direction_set_output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led.flush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led.flush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45" y="8809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 – more abstraction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43031" y="1567542"/>
            <a:ext cx="4164138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led.direction_set_output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led.flush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led.flush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3892624" y="2515702"/>
            <a:ext cx="7222364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led =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::direct( pin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( 100 );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8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GPIO pin: types / modes of use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26" y="1956525"/>
            <a:ext cx="10782782" cy="3816424"/>
          </a:xfrm>
        </p:spPr>
        <p:txBody>
          <a:bodyPr>
            <a:normAutofit/>
          </a:bodyPr>
          <a:lstStyle/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Input-Output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Open-Collector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Pull-up, pull-down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5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GPIO pins: HAL-provided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903239" y="2503978"/>
            <a:ext cx="8991038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4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342" y="2525872"/>
            <a:ext cx="5843932" cy="838510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large-embedded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330054" y="5226762"/>
            <a:ext cx="7014411" cy="80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159573" y="55521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98554" y="137985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gaming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22031" y="1752794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1402697" y="1799112"/>
            <a:ext cx="3769468" cy="152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MiB</a:t>
            </a:r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</a:t>
            </a:r>
            <a:endParaRPr lang="nl-N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GHz,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multi-core</a:t>
            </a:r>
            <a:endParaRPr lang="nl-N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caches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5998057" y="5047251"/>
            <a:ext cx="3769468" cy="152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bytes,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KiB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MHz,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Interrupts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peripherals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life-time</a:t>
            </a: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034987" y="179184"/>
            <a:ext cx="6968517" cy="4022426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1887" y="4458225"/>
            <a:ext cx="5837686" cy="2338594"/>
          </a:xfrm>
          <a:prstGeom prst="ellipse">
            <a:avLst/>
          </a:prstGeom>
          <a:noFill/>
          <a:ln w="698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GPIO pin: adapters/decorators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032193" y="1976440"/>
            <a:ext cx="8991038" cy="31700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5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pin_in_from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pin_out_from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pin_oc_from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::direct( p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i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::invert( 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Ports: bundle of pins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468675" y="2105394"/>
            <a:ext cx="8355263" cy="3477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p19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9 );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::target::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0, 4 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p19, p18, p15, p14,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p13, p12, p11, p10,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p07, p06,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scl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8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Ports: adapters/decorators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032193" y="1976440"/>
            <a:ext cx="8991038" cy="31700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port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. . .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port_in_from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auto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port_out_from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auto d 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::direct( p ); 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auto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::invert( d );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auto a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hwlib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::all(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);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Three demo functions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914962" y="2210902"/>
            <a:ext cx="8991038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blink( pin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kitt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port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snake( port 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1" y="578206"/>
            <a:ext cx="11860317" cy="5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26831" y="604294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87359" y="1432175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abstractions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right is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 we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more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communication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classes (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is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tools (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Doxygen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etc.) are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12" y="593847"/>
            <a:ext cx="10287733" cy="55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26831" y="604294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35034" y="1432175"/>
            <a:ext cx="11342451" cy="3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switch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C++,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feel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obliged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go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cold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turkey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b="1" dirty="0">
                <a:latin typeface="Arial" panose="020B0604020202020204" pitchFamily="34" charset="0"/>
                <a:cs typeface="Arial" panose="020B0604020202020204" pitchFamily="34" charset="0"/>
              </a:rPr>
              <a:t>(small steps are </a:t>
            </a:r>
            <a:r>
              <a:rPr lang="nl-NL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perfectly</a:t>
            </a:r>
            <a:r>
              <a:rPr lang="nl-NL" sz="1200" b="1" dirty="0">
                <a:latin typeface="Arial" panose="020B0604020202020204" pitchFamily="34" charset="0"/>
                <a:cs typeface="Arial" panose="020B0604020202020204" pitchFamily="34" charset="0"/>
              </a:rPr>
              <a:t> OK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didn’t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full C </a:t>
            </a:r>
            <a:r>
              <a:rPr lang="nl-NL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  <a:r>
              <a:rPr lang="nl-NL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  <a:endParaRPr lang="nl-N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35033" y="3232400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-school OO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usefull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smal-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4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4254</Words>
  <Application>Microsoft Office PowerPoint</Application>
  <PresentationFormat>Widescreen</PresentationFormat>
  <Paragraphs>935</Paragraphs>
  <Slides>97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Courier New</vt:lpstr>
      <vt:lpstr>Wingdings</vt:lpstr>
      <vt:lpstr>Office Theme</vt:lpstr>
      <vt:lpstr>emBO++ 2019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Embedded languages</vt:lpstr>
      <vt:lpstr>PowerPoint Presentation</vt:lpstr>
      <vt:lpstr>PowerPoint Presentation</vt:lpstr>
      <vt:lpstr>Face the opposition:  reasons to stick to C</vt:lpstr>
      <vt:lpstr>Stick to C : some good reasons</vt:lpstr>
      <vt:lpstr>GCC targets</vt:lpstr>
      <vt:lpstr>PowerPoint Presentation</vt:lpstr>
      <vt:lpstr>Variable Length Array</vt:lpstr>
      <vt:lpstr>Why use C : some temporary reasons</vt:lpstr>
      <vt:lpstr>Don’t throw your C away!</vt:lpstr>
      <vt:lpstr>No C++ programmers available</vt:lpstr>
      <vt:lpstr>No guidelines, books, courses, …</vt:lpstr>
      <vt:lpstr>Why use C : some debatable reasons</vt:lpstr>
      <vt:lpstr>Yes, C++ is large</vt:lpstr>
      <vt:lpstr>Development styles</vt:lpstr>
      <vt:lpstr>Why use C : some bad reasons</vt:lpstr>
      <vt:lpstr>Strategies</vt:lpstr>
      <vt:lpstr>Cold Turkey :  start a new project in C++</vt:lpstr>
      <vt:lpstr>C++ features to avoid</vt:lpstr>
      <vt:lpstr>Salami technique :  small steps first   (world domination has to wait)</vt:lpstr>
      <vt:lpstr>Low-impact C++ features</vt:lpstr>
      <vt:lpstr>const correctness</vt:lpstr>
      <vt:lpstr>Binary literals</vt:lpstr>
      <vt:lpstr>’ separators in literals</vt:lpstr>
      <vt:lpstr>namespaces</vt:lpstr>
      <vt:lpstr>namespaces</vt:lpstr>
      <vt:lpstr>Enum class</vt:lpstr>
      <vt:lpstr>By-reference parameters</vt:lpstr>
      <vt:lpstr>constexpr</vt:lpstr>
      <vt:lpstr>constexpr</vt:lpstr>
      <vt:lpstr>constexpr</vt:lpstr>
      <vt:lpstr>Medium-impact C++ features</vt:lpstr>
      <vt:lpstr>Overloading</vt:lpstr>
      <vt:lpstr>Default parameters</vt:lpstr>
      <vt:lpstr>Transparent data types</vt:lpstr>
      <vt:lpstr>PowerPoint Presentation</vt:lpstr>
      <vt:lpstr>PowerPoint Presentation</vt:lpstr>
      <vt:lpstr>Abstract data types</vt:lpstr>
      <vt:lpstr>PowerPoint Presentation</vt:lpstr>
      <vt:lpstr>OO C++ features</vt:lpstr>
      <vt:lpstr>OO: a class is just a struct</vt:lpstr>
      <vt:lpstr>OO: virtuals are just function pointers</vt:lpstr>
      <vt:lpstr>One interface, multiple implementations</vt:lpstr>
      <vt:lpstr>Adapter: one interface on top of another one</vt:lpstr>
      <vt:lpstr>Decorator: modified semantics over the same interface</vt:lpstr>
      <vt:lpstr>for</vt:lpstr>
      <vt:lpstr>destructors</vt:lpstr>
      <vt:lpstr>Modern C++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manufacturers perspective:</vt:lpstr>
      <vt:lpstr>A teachers perspective:</vt:lpstr>
      <vt:lpstr>Steps for micro-controller development:</vt:lpstr>
      <vt:lpstr>Resources for micro-controller development:</vt:lpstr>
      <vt:lpstr>What I use / provide</vt:lpstr>
      <vt:lpstr>(other) Interesting targets: </vt:lpstr>
      <vt:lpstr>Hwlib: embedded OO library</vt:lpstr>
      <vt:lpstr>Hwlib</vt:lpstr>
      <vt:lpstr>Hwlib - some available implementations</vt:lpstr>
      <vt:lpstr>Hwlib</vt:lpstr>
      <vt:lpstr>Let’s blink a LED!</vt:lpstr>
      <vt:lpstr>GPIO</vt:lpstr>
      <vt:lpstr>GPIO</vt:lpstr>
      <vt:lpstr>GPIO</vt:lpstr>
      <vt:lpstr>GPIO</vt:lpstr>
      <vt:lpstr>GPIO</vt:lpstr>
      <vt:lpstr>atMega328 (Arduino Uno)</vt:lpstr>
      <vt:lpstr>Blink : atMega328 (Arduino Uno)</vt:lpstr>
      <vt:lpstr>STM32F103 (Blue Pill)</vt:lpstr>
      <vt:lpstr>Blink : STM32F103 (Blue Pill)</vt:lpstr>
      <vt:lpstr>ATSAM3X8E (Arduino Due)</vt:lpstr>
      <vt:lpstr>Blink : ATSAM3X8E (Arduino Due)</vt:lpstr>
      <vt:lpstr>Blink - abstraction</vt:lpstr>
      <vt:lpstr>Blink – more abstraction</vt:lpstr>
      <vt:lpstr>GPIO pin: types / modes of use</vt:lpstr>
      <vt:lpstr>GPIO pins: HAL-provided</vt:lpstr>
      <vt:lpstr>GPIO pin: adapters/decorators</vt:lpstr>
      <vt:lpstr>Ports: bundle of pins </vt:lpstr>
      <vt:lpstr>Ports: adapters/decorators</vt:lpstr>
      <vt:lpstr>Three demo functions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C++ Berlin 2017 - closing keynote</dc:title>
  <dc:creator>Wouter van Ooijen</dc:creator>
  <cp:lastModifiedBy>Wouter van Ooijen</cp:lastModifiedBy>
  <cp:revision>266</cp:revision>
  <cp:lastPrinted>2019-03-14T12:41:48Z</cp:lastPrinted>
  <dcterms:created xsi:type="dcterms:W3CDTF">2017-11-02T11:03:21Z</dcterms:created>
  <dcterms:modified xsi:type="dcterms:W3CDTF">2019-03-16T13:14:22Z</dcterms:modified>
</cp:coreProperties>
</file>